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7" r:id="rId1"/>
    <p:sldMasterId id="2147483771" r:id="rId2"/>
    <p:sldMasterId id="2147483783" r:id="rId3"/>
    <p:sldMasterId id="2147483795" r:id="rId4"/>
    <p:sldMasterId id="2147483807" r:id="rId5"/>
    <p:sldMasterId id="2147483819" r:id="rId6"/>
    <p:sldMasterId id="2147483831" r:id="rId7"/>
  </p:sldMasterIdLst>
  <p:notesMasterIdLst>
    <p:notesMasterId r:id="rId16"/>
  </p:notesMasterIdLst>
  <p:handoutMasterIdLst>
    <p:handoutMasterId r:id="rId17"/>
  </p:handoutMasterIdLst>
  <p:sldIdLst>
    <p:sldId id="422" r:id="rId8"/>
    <p:sldId id="418" r:id="rId9"/>
    <p:sldId id="412" r:id="rId10"/>
    <p:sldId id="413" r:id="rId11"/>
    <p:sldId id="419" r:id="rId12"/>
    <p:sldId id="407" r:id="rId13"/>
    <p:sldId id="404" r:id="rId14"/>
    <p:sldId id="420" r:id="rId1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llick,Karla (BIDMC - Health Care Quality)" initials="kjp" lastIdx="8" clrIdx="0"/>
  <p:cmAuthor id="1" name="Catherine  Annas" initials="" lastIdx="0" clrIdx="1"/>
  <p:cmAuthor id="2" name="Sarnoff Lee,Barbara" initials="SL" lastIdx="8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00"/>
    <a:srgbClr val="006600"/>
    <a:srgbClr val="1C0E52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84380" autoAdjust="0"/>
  </p:normalViewPr>
  <p:slideViewPr>
    <p:cSldViewPr snapToGrid="0">
      <p:cViewPr>
        <p:scale>
          <a:sx n="83" d="100"/>
          <a:sy n="83" d="100"/>
        </p:scale>
        <p:origin x="-97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-2652" y="-96"/>
      </p:cViewPr>
      <p:guideLst>
        <p:guide orient="horz" pos="2932"/>
        <p:guide pos="22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7565DF47-ECD8-A64B-BCFC-D0851AC5717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BB02B9B-3A24-D941-9019-D8E7D20D60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16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0A928C99-15C6-4732-A6AD-26E6C29E1E7A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F96936A2-01DE-457A-95DB-F739CD36D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2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Conducted in person surveys with patient/family users. Did</a:t>
            </a:r>
            <a:r>
              <a:rPr lang="en-US" baseline="0" dirty="0" smtClean="0"/>
              <a:t> an online survey for staff as well as in person feedback sessions.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936A2-01DE-457A-95DB-F739CD36DCE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1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936A2-01DE-457A-95DB-F739CD36DCE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57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0389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1C0E52"/>
              </a:buClr>
              <a:defRPr sz="2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3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512F37-E2B6-4568-A4C9-3F88340611EB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84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4E170F-74AC-46DE-8715-68866F50CF66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50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0D7615-BEC4-40B1-94E7-F4E0B6F4E45C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953DE2-CEC6-44FA-B04A-3D252E7E81E1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9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3844C2-5EC5-4050-8238-31A53FEE6AA3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2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F5AB55-685C-4085-835F-697AEBE3FCBC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482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B43593-473E-4B6F-8DDD-2AED55FB76DC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1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08DD78-1AED-45E5-B7F1-EE18CEDA8EB5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00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0230FD-C484-48FB-8033-1E57E877A1D0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AF58E-D546-42AB-BC54-DA247FF35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451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90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05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60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76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50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32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65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1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92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71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19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24307-13C5-494B-BAAB-76A1C17A021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9AC63-26F1-441C-B746-39E5AC8791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1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0B0FD-7F30-4C43-81A7-03A65569B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42C17-DD2C-422A-A54D-D95C8F0B484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421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E55B1-BC6B-4F8E-87FA-3BE6EFFFE2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9698D-A4C9-4002-A4B1-D25209B181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147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2442-B175-42B1-8505-D565079FDD9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033D-80F0-4328-8895-D765C7AA03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34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D7534-3C3C-4E8D-96D9-D0EFE0603C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1C6E6-8A28-4D11-B8E0-5AD8455EDB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02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56171-EF7A-4C49-8447-8F35BC7338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42A5D-163D-435A-A6BF-97D7EE392B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47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89B22-FBB3-42F2-B633-6F82BB0BBBA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D2129-D7B7-47AF-B2A2-2E5A01C988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501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D813-99E6-4D27-8189-E514F79784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CC7D1-7CD1-4DC1-905D-04ABFCDC5AE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34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5D663-2D1C-4584-A068-8FFE968DB5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44388-B3FC-40AC-9126-753418EF6F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51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394A-5756-4BAE-99F2-1EB5CBA9F53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D2AE6-B8FA-483C-AFDF-C594DB85D8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12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582F2-2BB1-4887-9995-3B61EBF7A9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193A6-67E3-43A5-863F-1A31241EE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88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90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052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603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76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50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323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65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18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929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71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190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24307-13C5-494B-BAAB-76A1C17A021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9AC63-26F1-441C-B746-39E5AC8791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1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0B0FD-7F30-4C43-81A7-03A65569B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42C17-DD2C-422A-A54D-D95C8F0B484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42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E55B1-BC6B-4F8E-87FA-3BE6EFFFE2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9698D-A4C9-4002-A4B1-D25209B181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1473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2442-B175-42B1-8505-D565079FDD9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033D-80F0-4328-8895-D765C7AA03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340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D7534-3C3C-4E8D-96D9-D0EFE0603C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1C6E6-8A28-4D11-B8E0-5AD8455EDB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02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56171-EF7A-4C49-8447-8F35BC7338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42A5D-163D-435A-A6BF-97D7EE392B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478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89B22-FBB3-42F2-B633-6F82BB0BBBA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D2129-D7B7-47AF-B2A2-2E5A01C988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5015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D813-99E6-4D27-8189-E514F79784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CC7D1-7CD1-4DC1-905D-04ABFCDC5AE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346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5D663-2D1C-4584-A068-8FFE968DB5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44388-B3FC-40AC-9126-753418EF6F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517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394A-5756-4BAE-99F2-1EB5CBA9F53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D2AE6-B8FA-483C-AFDF-C594DB85D8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126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582F2-2BB1-4887-9995-3B61EBF7A9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193A6-67E3-43A5-863F-1A31241EE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887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902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05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603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768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50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323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654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1842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929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715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491837-DDD7-46EE-9F29-48C3A9ACCE36}" type="datetimeFigureOut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1712C-F911-4C72-B382-3EAE70F16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190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24307-13C5-494B-BAAB-76A1C17A021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9AC63-26F1-441C-B746-39E5AC8791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1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0B0FD-7F30-4C43-81A7-03A65569B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42C17-DD2C-422A-A54D-D95C8F0B484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421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E55B1-BC6B-4F8E-87FA-3BE6EFFFE2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9698D-A4C9-4002-A4B1-D25209B181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1473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2442-B175-42B1-8505-D565079FDD9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033D-80F0-4328-8895-D765C7AA03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340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D7534-3C3C-4E8D-96D9-D0EFE0603C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1C6E6-8A28-4D11-B8E0-5AD8455EDB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022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56171-EF7A-4C49-8447-8F35BC7338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42A5D-163D-435A-A6BF-97D7EE392B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478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89B22-FBB3-42F2-B633-6F82BB0BBBA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D2129-D7B7-47AF-B2A2-2E5A01C988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5015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D813-99E6-4D27-8189-E514F79784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CC7D1-7CD1-4DC1-905D-04ABFCDC5AE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346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5D663-2D1C-4584-A068-8FFE968DB5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44388-B3FC-40AC-9126-753418EF6F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517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394A-5756-4BAE-99F2-1EB5CBA9F53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D2AE6-B8FA-483C-AFDF-C594DB85D8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126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582F2-2BB1-4887-9995-3B61EBF7A9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193A6-67E3-43A5-863F-1A31241EE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8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304800"/>
            <a:ext cx="9274800" cy="716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5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9390529" cy="72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4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89EC1C-0CAA-4DD0-8EEC-418979C213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2B30EB-3398-4C23-A5EE-9BD2194831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5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9390529" cy="72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4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89EC1C-0CAA-4DD0-8EEC-418979C213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2B30EB-3398-4C23-A5EE-9BD2194831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5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9390529" cy="72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4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89EC1C-0CAA-4DD0-8EEC-418979C213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4/4/2016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2B30EB-3398-4C23-A5EE-9BD2194831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5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yicu.bidmc.org/staff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yicu.bidmc.org/staff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97180" y="1394460"/>
            <a:ext cx="8526779" cy="25717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400" dirty="0" err="1" smtClean="0">
                <a:solidFill>
                  <a:schemeClr val="tx2"/>
                </a:solidFill>
                <a:latin typeface="Gill Sans MT" panose="020B0502020104020203" pitchFamily="34" charset="0"/>
              </a:rPr>
              <a:t>MyICU</a:t>
            </a:r>
            <a:endParaRPr lang="en-US" sz="4400" dirty="0" smtClean="0">
              <a:solidFill>
                <a:schemeClr val="tx2"/>
              </a:solidFill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dirty="0" smtClean="0">
              <a:solidFill>
                <a:schemeClr val="tx2"/>
              </a:solidFill>
              <a:latin typeface="Gill Sans MT" panose="020B0502020104020203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Utilizing </a:t>
            </a:r>
            <a:r>
              <a:rPr lang="en-US" sz="2800" dirty="0">
                <a:solidFill>
                  <a:schemeClr val="tx2"/>
                </a:solidFill>
                <a:latin typeface="Gill Sans MT" panose="020B0502020104020203" pitchFamily="34" charset="0"/>
              </a:rPr>
              <a:t>An Inpatient Portal In The ICU Setting To Enhance Patient, Family, And </a:t>
            </a:r>
            <a:r>
              <a:rPr lang="en-US" sz="28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Provider Communication </a:t>
            </a:r>
            <a:endParaRPr lang="en-US" sz="2800" dirty="0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Content Placeholder 8" descr="Screen Shot 2015-10-17 at 6.41.04 AM.png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" t="16355" r="52231" b="23035"/>
          <a:stretch/>
        </p:blipFill>
        <p:spPr>
          <a:xfrm>
            <a:off x="6560820" y="4709160"/>
            <a:ext cx="2604951" cy="18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7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137478"/>
            <a:ext cx="8229600" cy="1143000"/>
          </a:xfrm>
        </p:spPr>
        <p:txBody>
          <a:bodyPr/>
          <a:lstStyle/>
          <a:p>
            <a:r>
              <a:rPr lang="en-US" dirty="0" err="1" smtClean="0"/>
              <a:t>MyICU</a:t>
            </a:r>
            <a:r>
              <a:rPr lang="en-US" dirty="0" smtClean="0"/>
              <a:t>: Mission </a:t>
            </a:r>
            <a:r>
              <a:rPr lang="en-US" dirty="0"/>
              <a:t>Statement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Gill Sans MT" panose="020B0502020104020203" pitchFamily="34" charset="0"/>
              </a:rPr>
              <a:t>The </a:t>
            </a:r>
            <a:r>
              <a:rPr lang="en-US" sz="2000" dirty="0">
                <a:latin typeface="Gill Sans MT" panose="020B0502020104020203" pitchFamily="34" charset="0"/>
              </a:rPr>
              <a:t>mission of the </a:t>
            </a:r>
            <a:r>
              <a:rPr lang="en-US" sz="2000" dirty="0" err="1">
                <a:latin typeface="Gill Sans MT" panose="020B0502020104020203" pitchFamily="34" charset="0"/>
              </a:rPr>
              <a:t>MyICU</a:t>
            </a:r>
            <a:r>
              <a:rPr lang="en-US" sz="2000" dirty="0">
                <a:latin typeface="Gill Sans MT" panose="020B0502020104020203" pitchFamily="34" charset="0"/>
              </a:rPr>
              <a:t> initiative is to improve physical and emotional outcomes of intensive care unit patients and their families through meaningful sharing of bi-directional information between patients, families and their care providers.  </a:t>
            </a:r>
            <a:endParaRPr lang="en-US" sz="2000" dirty="0" smtClean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Gill Sans MT" panose="020B0502020104020203" pitchFamily="34" charset="0"/>
              </a:rPr>
              <a:t>The </a:t>
            </a:r>
            <a:r>
              <a:rPr lang="en-US" sz="2000" dirty="0">
                <a:latin typeface="Gill Sans MT" panose="020B0502020104020203" pitchFamily="34" charset="0"/>
              </a:rPr>
              <a:t>overarching goals of </a:t>
            </a:r>
            <a:r>
              <a:rPr lang="en-US" sz="2000" dirty="0" err="1">
                <a:latin typeface="Gill Sans MT" panose="020B0502020104020203" pitchFamily="34" charset="0"/>
              </a:rPr>
              <a:t>MyICU</a:t>
            </a:r>
            <a:r>
              <a:rPr lang="en-US" sz="2000" dirty="0">
                <a:latin typeface="Gill Sans MT" panose="020B0502020104020203" pitchFamily="34" charset="0"/>
              </a:rPr>
              <a:t> are to: </a:t>
            </a:r>
            <a:endParaRPr lang="en-US" sz="2000" dirty="0" smtClean="0">
              <a:latin typeface="Gill Sans MT" panose="020B0502020104020203" pitchFamily="34" charset="0"/>
            </a:endParaRPr>
          </a:p>
          <a:p>
            <a:pPr marL="457200" indent="-457200">
              <a:buAutoNum type="arabicParenR"/>
            </a:pPr>
            <a:r>
              <a:rPr lang="en-US" sz="2000" dirty="0" smtClean="0">
                <a:latin typeface="Gill Sans MT" panose="020B0502020104020203" pitchFamily="34" charset="0"/>
              </a:rPr>
              <a:t>Better </a:t>
            </a:r>
            <a:r>
              <a:rPr lang="en-US" sz="2000" dirty="0">
                <a:latin typeface="Gill Sans MT" panose="020B0502020104020203" pitchFamily="34" charset="0"/>
              </a:rPr>
              <a:t>align care with patient and family values and </a:t>
            </a:r>
            <a:r>
              <a:rPr lang="en-US" sz="2000" dirty="0" smtClean="0">
                <a:latin typeface="Gill Sans MT" panose="020B0502020104020203" pitchFamily="34" charset="0"/>
              </a:rPr>
              <a:t>preferences</a:t>
            </a:r>
          </a:p>
          <a:p>
            <a:pPr marL="457200" indent="-457200">
              <a:buAutoNum type="arabicParenR"/>
            </a:pPr>
            <a:r>
              <a:rPr lang="en-US" sz="2000" dirty="0" smtClean="0">
                <a:latin typeface="Gill Sans MT" panose="020B0502020104020203" pitchFamily="34" charset="0"/>
              </a:rPr>
              <a:t>Avoid </a:t>
            </a:r>
            <a:r>
              <a:rPr lang="en-US" sz="2000" dirty="0">
                <a:latin typeface="Gill Sans MT" panose="020B0502020104020203" pitchFamily="34" charset="0"/>
              </a:rPr>
              <a:t>preventable harm through engaging patients and families as active partners in </a:t>
            </a:r>
            <a:r>
              <a:rPr lang="en-US" sz="2000" dirty="0" smtClean="0">
                <a:latin typeface="Gill Sans MT" panose="020B0502020104020203" pitchFamily="34" charset="0"/>
              </a:rPr>
              <a:t>care</a:t>
            </a:r>
          </a:p>
          <a:p>
            <a:pPr marL="457200" indent="-457200">
              <a:buAutoNum type="arabicParenR"/>
            </a:pPr>
            <a:r>
              <a:rPr lang="en-US" sz="2000" dirty="0" smtClean="0">
                <a:latin typeface="Gill Sans MT" panose="020B0502020104020203" pitchFamily="34" charset="0"/>
              </a:rPr>
              <a:t>Enhance </a:t>
            </a:r>
            <a:r>
              <a:rPr lang="en-US" sz="2000" dirty="0">
                <a:latin typeface="Gill Sans MT" panose="020B0502020104020203" pitchFamily="34" charset="0"/>
              </a:rPr>
              <a:t>dignity and respect for patients and families by treating whole </a:t>
            </a:r>
            <a:r>
              <a:rPr lang="en-US" sz="2000" dirty="0" smtClean="0">
                <a:latin typeface="Gill Sans MT" panose="020B0502020104020203" pitchFamily="34" charset="0"/>
              </a:rPr>
              <a:t>persons</a:t>
            </a:r>
          </a:p>
          <a:p>
            <a:pPr marL="457200" indent="-457200">
              <a:buAutoNum type="arabicParenR"/>
            </a:pPr>
            <a:r>
              <a:rPr lang="en-US" sz="2000" dirty="0" smtClean="0">
                <a:latin typeface="Gill Sans MT" panose="020B0502020104020203" pitchFamily="34" charset="0"/>
              </a:rPr>
              <a:t>Develop </a:t>
            </a:r>
            <a:r>
              <a:rPr lang="en-US" sz="2000" dirty="0">
                <a:latin typeface="Gill Sans MT" panose="020B0502020104020203" pitchFamily="34" charset="0"/>
              </a:rPr>
              <a:t>reproducible technologies that support the project goals and that can be disseminated to other units and institutions to amplify communication-focused, patient-centered care.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5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Screen Shot 2015-10-17 at 6.41.04 AM.png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" t="16355" r="52231" b="23035"/>
          <a:stretch/>
        </p:blipFill>
        <p:spPr>
          <a:xfrm>
            <a:off x="6560820" y="4709160"/>
            <a:ext cx="2604951" cy="18439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latin typeface="+mn-lt"/>
              </a:rPr>
              <a:t>MyICU</a:t>
            </a:r>
            <a:r>
              <a:rPr lang="en-US" sz="4800" dirty="0" smtClean="0">
                <a:latin typeface="+mn-lt"/>
              </a:rPr>
              <a:t>: Pilot Usage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84464" cy="4590288"/>
          </a:xfrm>
        </p:spPr>
        <p:txBody>
          <a:bodyPr/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Piloted in one Medical ICU and one Trauma Surgical ICU from October 2015 to January 2016</a:t>
            </a:r>
          </a:p>
          <a:p>
            <a:r>
              <a:rPr lang="en-US" sz="2400" dirty="0" smtClean="0">
                <a:latin typeface="Gill Sans MT" panose="020B0502020104020203" pitchFamily="34" charset="0"/>
              </a:rPr>
              <a:t>Enrolled 48 patients/families in </a:t>
            </a:r>
            <a:r>
              <a:rPr lang="en-US" sz="2400" dirty="0" err="1" smtClean="0">
                <a:latin typeface="Gill Sans MT" panose="020B0502020104020203" pitchFamily="34" charset="0"/>
              </a:rPr>
              <a:t>MyICU</a:t>
            </a:r>
            <a:endParaRPr lang="en-US" sz="2400" dirty="0" smtClean="0">
              <a:latin typeface="Gill Sans MT" panose="020B0502020104020203" pitchFamily="34" charset="0"/>
            </a:endParaRPr>
          </a:p>
          <a:p>
            <a:r>
              <a:rPr lang="en-US" sz="2400" dirty="0" smtClean="0">
                <a:latin typeface="Gill Sans MT" panose="020B0502020104020203" pitchFamily="34" charset="0"/>
              </a:rPr>
              <a:t>Used predominantly by families due to severity of illness of patients</a:t>
            </a:r>
          </a:p>
        </p:txBody>
      </p:sp>
    </p:spTree>
    <p:extLst>
      <p:ext uri="{BB962C8B-B14F-4D97-AF65-F5344CB8AC3E}">
        <p14:creationId xmlns:p14="http://schemas.microsoft.com/office/powerpoint/2010/main" val="37555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90" y="0"/>
            <a:ext cx="8229600" cy="1143000"/>
          </a:xfrm>
        </p:spPr>
        <p:txBody>
          <a:bodyPr/>
          <a:lstStyle/>
          <a:p>
            <a:r>
              <a:rPr lang="en-US" dirty="0" smtClean="0"/>
              <a:t>Version 1 Features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1" t="15135" r="25861" b="15121"/>
          <a:stretch/>
        </p:blipFill>
        <p:spPr bwMode="auto">
          <a:xfrm>
            <a:off x="628650" y="1405890"/>
            <a:ext cx="7437203" cy="43491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 descr="http://www.aptima.com/media-coverage/BIDMC_MyICU_UI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" t="1447" r="28135" b="7563"/>
          <a:stretch/>
        </p:blipFill>
        <p:spPr bwMode="auto">
          <a:xfrm>
            <a:off x="720090" y="1220825"/>
            <a:ext cx="6966584" cy="47570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" t="16980" r="24776" b="9552"/>
          <a:stretch/>
        </p:blipFill>
        <p:spPr bwMode="auto">
          <a:xfrm>
            <a:off x="811530" y="1220825"/>
            <a:ext cx="7372350" cy="45970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" t="14813" r="22872" b="6311"/>
          <a:stretch/>
        </p:blipFill>
        <p:spPr bwMode="auto">
          <a:xfrm>
            <a:off x="720090" y="1177487"/>
            <a:ext cx="7486650" cy="48437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15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 on Version 1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5046343" y="1057272"/>
            <a:ext cx="3749042" cy="1800228"/>
          </a:xfrm>
          <a:prstGeom prst="wedgeEllipseCallout">
            <a:avLst>
              <a:gd name="adj1" fmla="val 35466"/>
              <a:gd name="adj2" fmla="val 5852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Staff: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“Really helpful to know what a patient was like prior to hospitalization”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6172199" y="3068958"/>
            <a:ext cx="2960370" cy="1508760"/>
          </a:xfrm>
          <a:prstGeom prst="wedgeEllipseCallout">
            <a:avLst>
              <a:gd name="adj1" fmla="val 31677"/>
              <a:gd name="adj2" fmla="val 586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Staff: </a:t>
            </a:r>
            <a:r>
              <a:rPr lang="en-US" i="1" dirty="0" smtClean="0">
                <a:solidFill>
                  <a:schemeClr val="tx1"/>
                </a:solidFill>
              </a:rPr>
              <a:t>“I want to upload educational content specific to our department.”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5829299" y="4740594"/>
            <a:ext cx="2766059" cy="1416366"/>
          </a:xfrm>
          <a:prstGeom prst="wedgeEllipseCallout">
            <a:avLst>
              <a:gd name="adj1" fmla="val 24450"/>
              <a:gd name="adj2" fmla="val 6971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Staff: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“Can this integrate with our other IT systems?”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68575" y="4366260"/>
            <a:ext cx="4977768" cy="164115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 smtClean="0">
                <a:solidFill>
                  <a:schemeClr val="tx1"/>
                </a:solidFill>
              </a:rPr>
              <a:t>Family Member: </a:t>
            </a:r>
            <a:r>
              <a:rPr lang="en-US" i="1" dirty="0" smtClean="0">
                <a:solidFill>
                  <a:schemeClr val="tx1"/>
                </a:solidFill>
              </a:rPr>
              <a:t>“Loved </a:t>
            </a:r>
            <a:r>
              <a:rPr lang="en-US" i="1" dirty="0">
                <a:solidFill>
                  <a:schemeClr val="tx1"/>
                </a:solidFill>
              </a:rPr>
              <a:t>the care team!  I am very bad with names so I really found it helpful to have the pictures and was disappointed that not all staff has a picture.” 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-102872" y="1154430"/>
            <a:ext cx="3943352" cy="195167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 smtClean="0">
                <a:solidFill>
                  <a:schemeClr val="tx1"/>
                </a:solidFill>
              </a:rPr>
              <a:t>Family:</a:t>
            </a:r>
            <a:r>
              <a:rPr lang="en-US" i="1" dirty="0" smtClean="0">
                <a:solidFill>
                  <a:schemeClr val="tx1"/>
                </a:solidFill>
              </a:rPr>
              <a:t> “It </a:t>
            </a:r>
            <a:r>
              <a:rPr lang="en-US" i="1" dirty="0">
                <a:solidFill>
                  <a:schemeClr val="tx1"/>
                </a:solidFill>
              </a:rPr>
              <a:t>was nice to add things about my mother – put down things about who she is so the team has some ‘common ground knowing’ about her.”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3028946" y="2594610"/>
            <a:ext cx="3143253" cy="1629728"/>
          </a:xfrm>
          <a:prstGeom prst="wedgeEllipseCallout">
            <a:avLst>
              <a:gd name="adj1" fmla="val -23379"/>
              <a:gd name="adj2" fmla="val 596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 smtClean="0">
                <a:solidFill>
                  <a:schemeClr val="tx1"/>
                </a:solidFill>
              </a:rPr>
              <a:t>Family member: </a:t>
            </a:r>
            <a:r>
              <a:rPr lang="en-US" i="1" dirty="0" smtClean="0">
                <a:solidFill>
                  <a:schemeClr val="tx1"/>
                </a:solidFill>
              </a:rPr>
              <a:t>“I </a:t>
            </a:r>
            <a:r>
              <a:rPr lang="en-US" i="1" dirty="0">
                <a:solidFill>
                  <a:schemeClr val="tx1"/>
                </a:solidFill>
              </a:rPr>
              <a:t>loved the equipment, conditions and test and procedure information!”</a:t>
            </a:r>
          </a:p>
        </p:txBody>
      </p:sp>
    </p:spTree>
    <p:extLst>
      <p:ext uri="{BB962C8B-B14F-4D97-AF65-F5344CB8AC3E}">
        <p14:creationId xmlns:p14="http://schemas.microsoft.com/office/powerpoint/2010/main" val="28116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Version 2 Improvements Based on Feedback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560070" y="1314450"/>
            <a:ext cx="8229600" cy="452596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Gill Sans MT" panose="020B0502020104020203" pitchFamily="34" charset="0"/>
              </a:rPr>
              <a:t>Notification </a:t>
            </a:r>
            <a:r>
              <a:rPr lang="en-US" sz="1800" dirty="0">
                <a:solidFill>
                  <a:srgbClr val="000000"/>
                </a:solidFill>
                <a:latin typeface="Gill Sans MT" panose="020B0502020104020203" pitchFamily="34" charset="0"/>
              </a:rPr>
              <a:t>flag in </a:t>
            </a:r>
            <a:r>
              <a:rPr lang="en-US" sz="18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MetaVision</a:t>
            </a:r>
            <a:r>
              <a:rPr lang="en-US" sz="1800" dirty="0">
                <a:solidFill>
                  <a:srgbClr val="000000"/>
                </a:solidFill>
                <a:latin typeface="Gill Sans MT" panose="020B0502020104020203" pitchFamily="34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Gill Sans MT" panose="020B0502020104020203" pitchFamily="34" charset="0"/>
              </a:rPr>
              <a:t>that </a:t>
            </a:r>
            <a:r>
              <a:rPr lang="en-US" sz="1800" dirty="0">
                <a:solidFill>
                  <a:srgbClr val="000000"/>
                </a:solidFill>
                <a:latin typeface="Gill Sans MT" panose="020B0502020104020203" pitchFamily="34" charset="0"/>
              </a:rPr>
              <a:t>indicates when patient/family has interacted with </a:t>
            </a:r>
            <a:r>
              <a:rPr lang="en-US" sz="1800" dirty="0" err="1" smtClean="0">
                <a:solidFill>
                  <a:srgbClr val="000000"/>
                </a:solidFill>
                <a:latin typeface="Gill Sans MT" panose="020B0502020104020203" pitchFamily="34" charset="0"/>
              </a:rPr>
              <a:t>MyICU</a:t>
            </a:r>
            <a:endParaRPr lang="en-US" sz="1800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 smtClean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Gill Sans MT" panose="020B0502020104020203" pitchFamily="34" charset="0"/>
              </a:rPr>
              <a:t>App redesigned to display on mobile devices, encourage BYOD</a:t>
            </a:r>
          </a:p>
          <a:p>
            <a:pPr>
              <a:buFont typeface="+mj-lt"/>
              <a:buAutoNum type="arabicPeriod"/>
            </a:pPr>
            <a:endParaRPr lang="en-US" sz="1800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Gill Sans MT" panose="020B0502020104020203" pitchFamily="34" charset="0"/>
              </a:rPr>
              <a:t>Created ability for patients/families to directly email/page pharmacy, social work and spiritual care</a:t>
            </a:r>
          </a:p>
          <a:p>
            <a:pPr>
              <a:buFont typeface="+mj-lt"/>
              <a:buAutoNum type="arabicPeriod"/>
            </a:pPr>
            <a:endParaRPr lang="en-US" sz="1800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Gill Sans MT" panose="020B0502020104020203" pitchFamily="34" charset="0"/>
              </a:rPr>
              <a:t>Simplified interface, removing features that were least used by patients.</a:t>
            </a:r>
          </a:p>
          <a:p>
            <a:pPr>
              <a:buFont typeface="+mj-lt"/>
              <a:buAutoNum type="arabicPeriod"/>
            </a:pPr>
            <a:endParaRPr lang="en-US" sz="1800" dirty="0" smtClean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Gill Sans MT" panose="020B0502020104020203" pitchFamily="34" charset="0"/>
              </a:rPr>
              <a:t>Added </a:t>
            </a:r>
            <a:r>
              <a:rPr lang="en-US" sz="1800" dirty="0">
                <a:solidFill>
                  <a:srgbClr val="000000"/>
                </a:solidFill>
                <a:latin typeface="Gill Sans MT" panose="020B0502020104020203" pitchFamily="34" charset="0"/>
              </a:rPr>
              <a:t>ability for clinicians to upload specific content for a </a:t>
            </a:r>
            <a:r>
              <a:rPr lang="en-US" sz="1800" dirty="0" smtClean="0">
                <a:solidFill>
                  <a:srgbClr val="000000"/>
                </a:solidFill>
                <a:latin typeface="Gill Sans MT" panose="020B0502020104020203" pitchFamily="34" charset="0"/>
              </a:rPr>
              <a:t>patient</a:t>
            </a:r>
          </a:p>
        </p:txBody>
      </p:sp>
    </p:spTree>
    <p:extLst>
      <p:ext uri="{BB962C8B-B14F-4D97-AF65-F5344CB8AC3E}">
        <p14:creationId xmlns:p14="http://schemas.microsoft.com/office/powerpoint/2010/main" val="389577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910" y="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</a:rPr>
              <a:t>New Simplified/Mobile Friendly Design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810" y="884326"/>
            <a:ext cx="4043680" cy="606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9"/>
          <a:stretch/>
        </p:blipFill>
        <p:spPr bwMode="auto">
          <a:xfrm>
            <a:off x="2918460" y="1354461"/>
            <a:ext cx="2865120" cy="439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4"/>
          <a:stretch/>
        </p:blipFill>
        <p:spPr bwMode="auto">
          <a:xfrm>
            <a:off x="6015990" y="1343913"/>
            <a:ext cx="2945130" cy="450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487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73594" y="1794510"/>
            <a:ext cx="4458100" cy="1520189"/>
          </a:xfrm>
        </p:spPr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Contact Info:</a:t>
            </a:r>
          </a:p>
          <a:p>
            <a:r>
              <a:rPr lang="en-US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Kristin O’Reilly, RN BSN MPH</a:t>
            </a:r>
          </a:p>
          <a:p>
            <a:r>
              <a:rPr lang="en-US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Manager Critical Care Quality, BIDMC</a:t>
            </a:r>
          </a:p>
          <a:p>
            <a:r>
              <a:rPr lang="en-US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koreilly@bidmc.harvard.edu</a:t>
            </a:r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8777" r="68917" b="82889"/>
          <a:stretch/>
        </p:blipFill>
        <p:spPr bwMode="auto">
          <a:xfrm>
            <a:off x="3461689" y="4686668"/>
            <a:ext cx="2481911" cy="114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62038" y="4177910"/>
            <a:ext cx="328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Gill Sans MT" panose="020B0502020104020203" pitchFamily="34" charset="0"/>
              </a:rPr>
              <a:t>MyICU</a:t>
            </a:r>
            <a:r>
              <a:rPr lang="en-US" dirty="0" smtClean="0">
                <a:latin typeface="Gill Sans MT" panose="020B0502020104020203" pitchFamily="34" charset="0"/>
              </a:rPr>
              <a:t> is funded by a grant from: </a:t>
            </a:r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7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MC Harv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BIDMC Harvard</Template>
  <TotalTime>20366</TotalTime>
  <Words>339</Words>
  <Application>Microsoft Office PowerPoint</Application>
  <PresentationFormat>On-screen Show (4:3)</PresentationFormat>
  <Paragraphs>41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BIDMC Harvard</vt:lpstr>
      <vt:lpstr>Custom Design</vt:lpstr>
      <vt:lpstr>1_Office Theme</vt:lpstr>
      <vt:lpstr>1_Custom Design</vt:lpstr>
      <vt:lpstr>2_Office Theme</vt:lpstr>
      <vt:lpstr>2_Custom Design</vt:lpstr>
      <vt:lpstr>3_Office Theme</vt:lpstr>
      <vt:lpstr>PowerPoint Presentation</vt:lpstr>
      <vt:lpstr>MyICU: Mission Statement </vt:lpstr>
      <vt:lpstr>MyICU: Pilot Usage</vt:lpstr>
      <vt:lpstr>Version 1 Features </vt:lpstr>
      <vt:lpstr>Feedback on Version 1</vt:lpstr>
      <vt:lpstr>Version 2 Improvements Based on Feedback</vt:lpstr>
      <vt:lpstr>New Simplified/Mobile Friendly Design</vt:lpstr>
      <vt:lpstr>PowerPoint Presentation</vt:lpstr>
    </vt:vector>
  </TitlesOfParts>
  <Company>Beth Israel Deaconess Madical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ICU Safety through Patient Engagement, System Science and Information Technology</dc:title>
  <dc:creator>Annas,Catherine L. (BIDMC - Health Care Quality)</dc:creator>
  <cp:lastModifiedBy>O'Reilly,Kristin P. (BIDMC - Health Care Quality)</cp:lastModifiedBy>
  <cp:revision>222</cp:revision>
  <cp:lastPrinted>2015-07-21T18:53:08Z</cp:lastPrinted>
  <dcterms:created xsi:type="dcterms:W3CDTF">2013-10-21T13:53:15Z</dcterms:created>
  <dcterms:modified xsi:type="dcterms:W3CDTF">2016-04-04T12:24:03Z</dcterms:modified>
</cp:coreProperties>
</file>